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86" r:id="rId3"/>
    <p:sldId id="285" r:id="rId4"/>
    <p:sldId id="257" r:id="rId5"/>
    <p:sldId id="261" r:id="rId6"/>
    <p:sldId id="260" r:id="rId7"/>
    <p:sldId id="259" r:id="rId8"/>
    <p:sldId id="287" r:id="rId9"/>
    <p:sldId id="288" r:id="rId10"/>
    <p:sldId id="258" r:id="rId11"/>
    <p:sldId id="267" r:id="rId12"/>
    <p:sldId id="266" r:id="rId13"/>
    <p:sldId id="265" r:id="rId14"/>
    <p:sldId id="289" r:id="rId15"/>
    <p:sldId id="290" r:id="rId16"/>
    <p:sldId id="264" r:id="rId17"/>
    <p:sldId id="263" r:id="rId18"/>
    <p:sldId id="262" r:id="rId19"/>
    <p:sldId id="273" r:id="rId20"/>
    <p:sldId id="291" r:id="rId21"/>
    <p:sldId id="292" r:id="rId22"/>
    <p:sldId id="272" r:id="rId23"/>
    <p:sldId id="271" r:id="rId24"/>
    <p:sldId id="270" r:id="rId25"/>
    <p:sldId id="293" r:id="rId26"/>
    <p:sldId id="294" r:id="rId27"/>
    <p:sldId id="269" r:id="rId28"/>
    <p:sldId id="268" r:id="rId29"/>
    <p:sldId id="277" r:id="rId30"/>
    <p:sldId id="295" r:id="rId31"/>
    <p:sldId id="296" r:id="rId32"/>
    <p:sldId id="276" r:id="rId33"/>
    <p:sldId id="278" r:id="rId34"/>
    <p:sldId id="279" r:id="rId35"/>
    <p:sldId id="297" r:id="rId36"/>
    <p:sldId id="298" r:id="rId37"/>
    <p:sldId id="280" r:id="rId38"/>
    <p:sldId id="281" r:id="rId39"/>
    <p:sldId id="282" r:id="rId40"/>
    <p:sldId id="283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t>12/2/2020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  <p:transition spd="slow" advClick="0" advTm="5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12/2/2020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p:transition spd="slow" advClick="0" advTm="5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12/2/2020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p:transition spd="slow" advClick="0" advTm="5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t>12/2/2020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p:transition spd="slow" advClick="0" advTm="5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t>12/2/2020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  <p:transition spd="slow" advClick="0" advTm="5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12/2/2020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p:transition spd="slow" advClick="0" advTm="5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12/2/2020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p:transition spd="slow" advClick="0" advTm="5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12/2/2020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p:transition spd="slow" advClick="0" advTm="5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t>12/2/2020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p:transition spd="slow" advClick="0" advTm="5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12/2/2020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p:transition spd="slow" advClick="0" advTm="5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12/2/2020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p:transition spd="slow" advClick="0" advTm="5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12/2/2020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ransition spd="slow" advClick="0" advTm="5000">
    <p:wipe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8000" dirty="0" smtClean="0"/>
              <a:t>Käthes-Krasse-Sägeasse</a:t>
            </a:r>
            <a:endParaRPr lang="de-DE" sz="8800" dirty="0"/>
          </a:p>
        </p:txBody>
      </p:sp>
      <p:pic>
        <p:nvPicPr>
          <p:cNvPr id="4" name="Grafik 3"/>
          <p:cNvPicPr/>
          <p:nvPr/>
        </p:nvPicPr>
        <p:blipFill>
          <a:blip r:embed="rId4"/>
          <a:stretch>
            <a:fillRect/>
          </a:stretch>
        </p:blipFill>
        <p:spPr>
          <a:xfrm>
            <a:off x="8631555" y="3523478"/>
            <a:ext cx="2386965" cy="238125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330104"/>
      </p:ext>
    </p:extLst>
  </p:cSld>
  <p:clrMapOvr>
    <a:masterClrMapping/>
  </p:clrMapOvr>
  <p:transition spd="slow" advClick="0" advTm="166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8000" dirty="0" smtClean="0"/>
              <a:t>Käthes-Krasse-Sägeasse</a:t>
            </a:r>
            <a:endParaRPr lang="de-DE" sz="8800" dirty="0"/>
          </a:p>
        </p:txBody>
      </p:sp>
      <p:pic>
        <p:nvPicPr>
          <p:cNvPr id="4" name="Grafik 3"/>
          <p:cNvPicPr/>
          <p:nvPr/>
        </p:nvPicPr>
        <p:blipFill>
          <a:blip r:embed="rId2"/>
          <a:stretch>
            <a:fillRect/>
          </a:stretch>
        </p:blipFill>
        <p:spPr>
          <a:xfrm>
            <a:off x="8631555" y="3523478"/>
            <a:ext cx="2386965" cy="238125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98" y="975970"/>
            <a:ext cx="10421804" cy="4906060"/>
          </a:xfrm>
          <a:prstGeom prst="rect">
            <a:avLst/>
          </a:prstGeom>
        </p:spPr>
      </p:pic>
      <p:pic>
        <p:nvPicPr>
          <p:cNvPr id="6" name="Grafik 5"/>
          <p:cNvPicPr/>
          <p:nvPr/>
        </p:nvPicPr>
        <p:blipFill>
          <a:blip r:embed="rId4"/>
          <a:stretch>
            <a:fillRect/>
          </a:stretch>
        </p:blipFill>
        <p:spPr>
          <a:xfrm>
            <a:off x="3215640" y="665480"/>
            <a:ext cx="5760720" cy="5527040"/>
          </a:xfrm>
          <a:prstGeom prst="rect">
            <a:avLst/>
          </a:prstGeom>
        </p:spPr>
      </p:pic>
      <p:sp>
        <p:nvSpPr>
          <p:cNvPr id="7" name="Titel 1"/>
          <p:cNvSpPr txBox="1">
            <a:spLocks/>
          </p:cNvSpPr>
          <p:nvPr/>
        </p:nvSpPr>
        <p:spPr>
          <a:xfrm>
            <a:off x="5257800" y="3191370"/>
            <a:ext cx="1884145" cy="15227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5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8000" smtClean="0"/>
              <a:t>25 €</a:t>
            </a:r>
            <a:endParaRPr lang="de-DE" sz="8800" dirty="0"/>
          </a:p>
        </p:txBody>
      </p:sp>
    </p:spTree>
    <p:extLst>
      <p:ext uri="{BB962C8B-B14F-4D97-AF65-F5344CB8AC3E}">
        <p14:creationId xmlns:p14="http://schemas.microsoft.com/office/powerpoint/2010/main" val="2555178750"/>
      </p:ext>
    </p:extLst>
  </p:cSld>
  <p:clrMapOvr>
    <a:masterClrMapping/>
  </p:clrMapOvr>
  <p:transition spd="slow" advClick="0" advTm="5000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8000" dirty="0" smtClean="0"/>
              <a:t>Käthes-Krasse-Sägeasse</a:t>
            </a:r>
            <a:endParaRPr lang="de-DE" sz="8800" dirty="0"/>
          </a:p>
        </p:txBody>
      </p:sp>
      <p:pic>
        <p:nvPicPr>
          <p:cNvPr id="4" name="Grafik 3"/>
          <p:cNvPicPr/>
          <p:nvPr/>
        </p:nvPicPr>
        <p:blipFill>
          <a:blip r:embed="rId2"/>
          <a:stretch>
            <a:fillRect/>
          </a:stretch>
        </p:blipFill>
        <p:spPr>
          <a:xfrm>
            <a:off x="8631555" y="3523478"/>
            <a:ext cx="2386965" cy="238125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98" y="975970"/>
            <a:ext cx="10421804" cy="4906060"/>
          </a:xfrm>
          <a:prstGeom prst="rect">
            <a:avLst/>
          </a:prstGeom>
        </p:spPr>
      </p:pic>
      <p:pic>
        <p:nvPicPr>
          <p:cNvPr id="5" name="Grafik 4"/>
          <p:cNvPicPr/>
          <p:nvPr/>
        </p:nvPicPr>
        <p:blipFill>
          <a:blip r:embed="rId4"/>
          <a:stretch>
            <a:fillRect/>
          </a:stretch>
        </p:blipFill>
        <p:spPr>
          <a:xfrm>
            <a:off x="3215640" y="295910"/>
            <a:ext cx="5760720" cy="6266180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3313497" y="670856"/>
            <a:ext cx="1884145" cy="15227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5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8000" dirty="0" smtClean="0"/>
              <a:t>25 €</a:t>
            </a:r>
            <a:endParaRPr lang="de-DE" sz="8800" dirty="0"/>
          </a:p>
        </p:txBody>
      </p:sp>
    </p:spTree>
    <p:extLst>
      <p:ext uri="{BB962C8B-B14F-4D97-AF65-F5344CB8AC3E}">
        <p14:creationId xmlns:p14="http://schemas.microsoft.com/office/powerpoint/2010/main" val="3342824240"/>
      </p:ext>
    </p:extLst>
  </p:cSld>
  <p:clrMapOvr>
    <a:masterClrMapping/>
  </p:clrMapOvr>
  <p:transition spd="slow" advClick="0" advTm="5000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8000" dirty="0" smtClean="0"/>
              <a:t>Käthes-Krasse-Sägeasse</a:t>
            </a:r>
            <a:endParaRPr lang="de-DE" sz="8800" dirty="0"/>
          </a:p>
        </p:txBody>
      </p:sp>
      <p:pic>
        <p:nvPicPr>
          <p:cNvPr id="4" name="Grafik 3"/>
          <p:cNvPicPr/>
          <p:nvPr/>
        </p:nvPicPr>
        <p:blipFill>
          <a:blip r:embed="rId2"/>
          <a:stretch>
            <a:fillRect/>
          </a:stretch>
        </p:blipFill>
        <p:spPr>
          <a:xfrm>
            <a:off x="8631555" y="3523478"/>
            <a:ext cx="2386965" cy="238125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98" y="975970"/>
            <a:ext cx="10421804" cy="4906060"/>
          </a:xfrm>
          <a:prstGeom prst="rect">
            <a:avLst/>
          </a:prstGeom>
        </p:spPr>
      </p:pic>
      <p:pic>
        <p:nvPicPr>
          <p:cNvPr id="5" name="Grafik 4"/>
          <p:cNvPicPr/>
          <p:nvPr/>
        </p:nvPicPr>
        <p:blipFill>
          <a:blip r:embed="rId4"/>
          <a:stretch>
            <a:fillRect/>
          </a:stretch>
        </p:blipFill>
        <p:spPr>
          <a:xfrm>
            <a:off x="3215640" y="615315"/>
            <a:ext cx="5760720" cy="5627370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3215640" y="670856"/>
            <a:ext cx="1884145" cy="15227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5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8000" smtClean="0"/>
              <a:t>25 €</a:t>
            </a:r>
            <a:endParaRPr lang="de-DE" sz="8800" dirty="0"/>
          </a:p>
        </p:txBody>
      </p:sp>
    </p:spTree>
    <p:extLst>
      <p:ext uri="{BB962C8B-B14F-4D97-AF65-F5344CB8AC3E}">
        <p14:creationId xmlns:p14="http://schemas.microsoft.com/office/powerpoint/2010/main" val="1047494368"/>
      </p:ext>
    </p:extLst>
  </p:cSld>
  <p:clrMapOvr>
    <a:masterClrMapping/>
  </p:clrMapOvr>
  <p:transition spd="slow" advClick="0" advTm="5000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8000" dirty="0" smtClean="0"/>
              <a:t>Käthes-Krasse-Sägeasse</a:t>
            </a:r>
            <a:endParaRPr lang="de-DE" sz="8800" dirty="0"/>
          </a:p>
        </p:txBody>
      </p:sp>
      <p:pic>
        <p:nvPicPr>
          <p:cNvPr id="4" name="Grafik 3"/>
          <p:cNvPicPr/>
          <p:nvPr/>
        </p:nvPicPr>
        <p:blipFill>
          <a:blip r:embed="rId2"/>
          <a:stretch>
            <a:fillRect/>
          </a:stretch>
        </p:blipFill>
        <p:spPr>
          <a:xfrm>
            <a:off x="8631555" y="3523478"/>
            <a:ext cx="2386965" cy="238125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98" y="975970"/>
            <a:ext cx="10421804" cy="4906060"/>
          </a:xfrm>
          <a:prstGeom prst="rect">
            <a:avLst/>
          </a:prstGeom>
        </p:spPr>
      </p:pic>
      <p:pic>
        <p:nvPicPr>
          <p:cNvPr id="6" name="Grafik 5"/>
          <p:cNvPicPr/>
          <p:nvPr/>
        </p:nvPicPr>
        <p:blipFill>
          <a:blip r:embed="rId4"/>
          <a:stretch>
            <a:fillRect/>
          </a:stretch>
        </p:blipFill>
        <p:spPr>
          <a:xfrm>
            <a:off x="3215640" y="550545"/>
            <a:ext cx="5760720" cy="5756910"/>
          </a:xfrm>
          <a:prstGeom prst="rect">
            <a:avLst/>
          </a:prstGeom>
        </p:spPr>
      </p:pic>
      <p:sp>
        <p:nvSpPr>
          <p:cNvPr id="7" name="Titel 1"/>
          <p:cNvSpPr txBox="1">
            <a:spLocks/>
          </p:cNvSpPr>
          <p:nvPr/>
        </p:nvSpPr>
        <p:spPr>
          <a:xfrm>
            <a:off x="3215640" y="1143465"/>
            <a:ext cx="1884145" cy="15227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5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8000" dirty="0" smtClean="0"/>
              <a:t>20 €</a:t>
            </a:r>
            <a:endParaRPr lang="de-DE" sz="8800" dirty="0"/>
          </a:p>
        </p:txBody>
      </p:sp>
    </p:spTree>
    <p:extLst>
      <p:ext uri="{BB962C8B-B14F-4D97-AF65-F5344CB8AC3E}">
        <p14:creationId xmlns:p14="http://schemas.microsoft.com/office/powerpoint/2010/main" val="3512440886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8000" dirty="0" smtClean="0"/>
              <a:t>Käthes-Krasse-Sägeasse</a:t>
            </a:r>
            <a:endParaRPr lang="de-DE" sz="8800" dirty="0"/>
          </a:p>
        </p:txBody>
      </p:sp>
      <p:pic>
        <p:nvPicPr>
          <p:cNvPr id="4" name="Grafik 3"/>
          <p:cNvPicPr/>
          <p:nvPr/>
        </p:nvPicPr>
        <p:blipFill>
          <a:blip r:embed="rId2"/>
          <a:stretch>
            <a:fillRect/>
          </a:stretch>
        </p:blipFill>
        <p:spPr>
          <a:xfrm>
            <a:off x="8631555" y="3523478"/>
            <a:ext cx="2386965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913173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de-DE" sz="8000" dirty="0" smtClean="0"/>
              <a:t>Handgemachte Uhren – Einzelanfertigungen aus Schülerhand</a:t>
            </a:r>
            <a:endParaRPr lang="de-DE" sz="8800" dirty="0"/>
          </a:p>
        </p:txBody>
      </p:sp>
      <p:pic>
        <p:nvPicPr>
          <p:cNvPr id="4" name="Grafik 3"/>
          <p:cNvPicPr/>
          <p:nvPr/>
        </p:nvPicPr>
        <p:blipFill>
          <a:blip r:embed="rId2"/>
          <a:stretch>
            <a:fillRect/>
          </a:stretch>
        </p:blipFill>
        <p:spPr>
          <a:xfrm>
            <a:off x="8978064" y="3725609"/>
            <a:ext cx="2386965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561024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8000" dirty="0" smtClean="0"/>
              <a:t>Käthes-Krasse-Sägeasse</a:t>
            </a:r>
            <a:endParaRPr lang="de-DE" sz="8800" dirty="0"/>
          </a:p>
        </p:txBody>
      </p:sp>
      <p:pic>
        <p:nvPicPr>
          <p:cNvPr id="4" name="Grafik 3"/>
          <p:cNvPicPr/>
          <p:nvPr/>
        </p:nvPicPr>
        <p:blipFill>
          <a:blip r:embed="rId2"/>
          <a:stretch>
            <a:fillRect/>
          </a:stretch>
        </p:blipFill>
        <p:spPr>
          <a:xfrm>
            <a:off x="8631555" y="3523478"/>
            <a:ext cx="2386965" cy="238125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98" y="975970"/>
            <a:ext cx="10421804" cy="4906060"/>
          </a:xfrm>
          <a:prstGeom prst="rect">
            <a:avLst/>
          </a:prstGeom>
        </p:spPr>
      </p:pic>
      <p:pic>
        <p:nvPicPr>
          <p:cNvPr id="5" name="Grafik 4"/>
          <p:cNvPicPr/>
          <p:nvPr/>
        </p:nvPicPr>
        <p:blipFill>
          <a:blip r:embed="rId4"/>
          <a:stretch>
            <a:fillRect/>
          </a:stretch>
        </p:blipFill>
        <p:spPr>
          <a:xfrm>
            <a:off x="3215640" y="696595"/>
            <a:ext cx="5760720" cy="5464810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5902693" y="3652297"/>
            <a:ext cx="1884145" cy="15227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5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8000" smtClean="0"/>
              <a:t>25 €</a:t>
            </a:r>
            <a:endParaRPr lang="de-DE" sz="8800" dirty="0"/>
          </a:p>
        </p:txBody>
      </p:sp>
    </p:spTree>
    <p:extLst>
      <p:ext uri="{BB962C8B-B14F-4D97-AF65-F5344CB8AC3E}">
        <p14:creationId xmlns:p14="http://schemas.microsoft.com/office/powerpoint/2010/main" val="3519767649"/>
      </p:ext>
    </p:extLst>
  </p:cSld>
  <p:clrMapOvr>
    <a:masterClrMapping/>
  </p:clrMapOvr>
  <p:transition spd="slow" advClick="0" advTm="5000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8000" dirty="0" smtClean="0"/>
              <a:t>Käthes-Krasse-Sägeasse</a:t>
            </a:r>
            <a:endParaRPr lang="de-DE" sz="8800" dirty="0"/>
          </a:p>
        </p:txBody>
      </p:sp>
      <p:pic>
        <p:nvPicPr>
          <p:cNvPr id="4" name="Grafik 3"/>
          <p:cNvPicPr/>
          <p:nvPr/>
        </p:nvPicPr>
        <p:blipFill>
          <a:blip r:embed="rId2"/>
          <a:stretch>
            <a:fillRect/>
          </a:stretch>
        </p:blipFill>
        <p:spPr>
          <a:xfrm>
            <a:off x="8631555" y="3523478"/>
            <a:ext cx="2386965" cy="238125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98" y="975970"/>
            <a:ext cx="10421804" cy="4906060"/>
          </a:xfrm>
          <a:prstGeom prst="rect">
            <a:avLst/>
          </a:prstGeom>
        </p:spPr>
      </p:pic>
      <p:pic>
        <p:nvPicPr>
          <p:cNvPr id="5" name="Grafik 4"/>
          <p:cNvPicPr/>
          <p:nvPr/>
        </p:nvPicPr>
        <p:blipFill>
          <a:blip r:embed="rId4"/>
          <a:stretch>
            <a:fillRect/>
          </a:stretch>
        </p:blipFill>
        <p:spPr>
          <a:xfrm>
            <a:off x="3215640" y="716915"/>
            <a:ext cx="5760720" cy="5424170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3429000" y="3706664"/>
            <a:ext cx="1884145" cy="15227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5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8000" smtClean="0"/>
              <a:t>25 €</a:t>
            </a:r>
            <a:endParaRPr lang="de-DE" sz="8800" dirty="0"/>
          </a:p>
        </p:txBody>
      </p:sp>
    </p:spTree>
    <p:extLst>
      <p:ext uri="{BB962C8B-B14F-4D97-AF65-F5344CB8AC3E}">
        <p14:creationId xmlns:p14="http://schemas.microsoft.com/office/powerpoint/2010/main" val="3635621881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8000" dirty="0" smtClean="0"/>
              <a:t>Käthes-Krasse-Sägeasse</a:t>
            </a:r>
            <a:endParaRPr lang="de-DE" sz="8800" dirty="0"/>
          </a:p>
        </p:txBody>
      </p:sp>
      <p:pic>
        <p:nvPicPr>
          <p:cNvPr id="4" name="Grafik 3"/>
          <p:cNvPicPr/>
          <p:nvPr/>
        </p:nvPicPr>
        <p:blipFill>
          <a:blip r:embed="rId2"/>
          <a:stretch>
            <a:fillRect/>
          </a:stretch>
        </p:blipFill>
        <p:spPr>
          <a:xfrm>
            <a:off x="8631555" y="3523478"/>
            <a:ext cx="2386965" cy="238125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98" y="975970"/>
            <a:ext cx="10421804" cy="4906060"/>
          </a:xfrm>
          <a:prstGeom prst="rect">
            <a:avLst/>
          </a:prstGeom>
        </p:spPr>
      </p:pic>
      <p:pic>
        <p:nvPicPr>
          <p:cNvPr id="5" name="Grafik 4"/>
          <p:cNvPicPr/>
          <p:nvPr/>
        </p:nvPicPr>
        <p:blipFill>
          <a:blip r:embed="rId4"/>
          <a:stretch>
            <a:fillRect/>
          </a:stretch>
        </p:blipFill>
        <p:spPr>
          <a:xfrm>
            <a:off x="3215640" y="248920"/>
            <a:ext cx="5760720" cy="636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077812"/>
      </p:ext>
    </p:extLst>
  </p:cSld>
  <p:clrMapOvr>
    <a:masterClrMapping/>
  </p:clrMapOvr>
  <p:transition spd="slow" advClick="0" advTm="5000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8000" dirty="0" smtClean="0"/>
              <a:t>Käthes-Krasse-Sägeasse</a:t>
            </a:r>
            <a:endParaRPr lang="de-DE" sz="8800" dirty="0"/>
          </a:p>
        </p:txBody>
      </p:sp>
      <p:pic>
        <p:nvPicPr>
          <p:cNvPr id="4" name="Grafik 3"/>
          <p:cNvPicPr/>
          <p:nvPr/>
        </p:nvPicPr>
        <p:blipFill>
          <a:blip r:embed="rId2"/>
          <a:stretch>
            <a:fillRect/>
          </a:stretch>
        </p:blipFill>
        <p:spPr>
          <a:xfrm>
            <a:off x="8631555" y="3523478"/>
            <a:ext cx="2386965" cy="238125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98" y="975970"/>
            <a:ext cx="10421804" cy="4906060"/>
          </a:xfrm>
          <a:prstGeom prst="rect">
            <a:avLst/>
          </a:prstGeom>
        </p:spPr>
      </p:pic>
      <p:pic>
        <p:nvPicPr>
          <p:cNvPr id="5" name="Grafik 4"/>
          <p:cNvPicPr/>
          <p:nvPr/>
        </p:nvPicPr>
        <p:blipFill>
          <a:blip r:embed="rId4"/>
          <a:stretch>
            <a:fillRect/>
          </a:stretch>
        </p:blipFill>
        <p:spPr>
          <a:xfrm>
            <a:off x="3419792" y="548640"/>
            <a:ext cx="5352415" cy="5760720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6888062" y="5242880"/>
            <a:ext cx="1884145" cy="15227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5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8000" dirty="0" smtClean="0"/>
              <a:t>30 €</a:t>
            </a:r>
            <a:endParaRPr lang="de-DE" sz="8800" dirty="0"/>
          </a:p>
        </p:txBody>
      </p:sp>
    </p:spTree>
    <p:extLst>
      <p:ext uri="{BB962C8B-B14F-4D97-AF65-F5344CB8AC3E}">
        <p14:creationId xmlns:p14="http://schemas.microsoft.com/office/powerpoint/2010/main" val="1003386278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de-DE" sz="8000" dirty="0" smtClean="0"/>
              <a:t>Handgemachte Uhren – Einzelanfertigungen aus Schülerhand</a:t>
            </a:r>
            <a:endParaRPr lang="de-DE" sz="8800" dirty="0"/>
          </a:p>
        </p:txBody>
      </p:sp>
      <p:pic>
        <p:nvPicPr>
          <p:cNvPr id="4" name="Grafik 3"/>
          <p:cNvPicPr/>
          <p:nvPr/>
        </p:nvPicPr>
        <p:blipFill>
          <a:blip r:embed="rId2"/>
          <a:stretch>
            <a:fillRect/>
          </a:stretch>
        </p:blipFill>
        <p:spPr>
          <a:xfrm>
            <a:off x="8978064" y="3725609"/>
            <a:ext cx="2386965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824651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8000" dirty="0" smtClean="0"/>
              <a:t>Käthes-Krasse-Sägeasse</a:t>
            </a:r>
            <a:endParaRPr lang="de-DE" sz="8800" dirty="0"/>
          </a:p>
        </p:txBody>
      </p:sp>
      <p:pic>
        <p:nvPicPr>
          <p:cNvPr id="4" name="Grafik 3"/>
          <p:cNvPicPr/>
          <p:nvPr/>
        </p:nvPicPr>
        <p:blipFill>
          <a:blip r:embed="rId2"/>
          <a:stretch>
            <a:fillRect/>
          </a:stretch>
        </p:blipFill>
        <p:spPr>
          <a:xfrm>
            <a:off x="8631555" y="3523478"/>
            <a:ext cx="2386965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977444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de-DE" sz="8000" dirty="0" smtClean="0"/>
              <a:t>Handgemachte Uhren – Einzelanfertigungen aus Schülerhand</a:t>
            </a:r>
            <a:endParaRPr lang="de-DE" sz="8800" dirty="0"/>
          </a:p>
        </p:txBody>
      </p:sp>
      <p:pic>
        <p:nvPicPr>
          <p:cNvPr id="4" name="Grafik 3"/>
          <p:cNvPicPr/>
          <p:nvPr/>
        </p:nvPicPr>
        <p:blipFill>
          <a:blip r:embed="rId2"/>
          <a:stretch>
            <a:fillRect/>
          </a:stretch>
        </p:blipFill>
        <p:spPr>
          <a:xfrm>
            <a:off x="8978064" y="3725609"/>
            <a:ext cx="2386965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048454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8000" dirty="0" smtClean="0"/>
              <a:t>Käthes-Krasse-Sägeasse</a:t>
            </a:r>
            <a:endParaRPr lang="de-DE" sz="8800" dirty="0"/>
          </a:p>
        </p:txBody>
      </p:sp>
      <p:pic>
        <p:nvPicPr>
          <p:cNvPr id="4" name="Grafik 3"/>
          <p:cNvPicPr/>
          <p:nvPr/>
        </p:nvPicPr>
        <p:blipFill>
          <a:blip r:embed="rId2"/>
          <a:stretch>
            <a:fillRect/>
          </a:stretch>
        </p:blipFill>
        <p:spPr>
          <a:xfrm>
            <a:off x="8631555" y="3523478"/>
            <a:ext cx="2386965" cy="238125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98" y="975970"/>
            <a:ext cx="10421804" cy="4906060"/>
          </a:xfrm>
          <a:prstGeom prst="rect">
            <a:avLst/>
          </a:prstGeom>
        </p:spPr>
      </p:pic>
      <p:pic>
        <p:nvPicPr>
          <p:cNvPr id="5" name="Grafik 4"/>
          <p:cNvPicPr/>
          <p:nvPr/>
        </p:nvPicPr>
        <p:blipFill>
          <a:blip r:embed="rId4"/>
          <a:stretch>
            <a:fillRect/>
          </a:stretch>
        </p:blipFill>
        <p:spPr>
          <a:xfrm>
            <a:off x="3215640" y="330200"/>
            <a:ext cx="5760720" cy="6197600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9055367" y="5576916"/>
            <a:ext cx="1884145" cy="15227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5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8000" dirty="0" smtClean="0"/>
              <a:t>30 €</a:t>
            </a:r>
            <a:endParaRPr lang="de-DE" sz="8800" dirty="0"/>
          </a:p>
        </p:txBody>
      </p:sp>
    </p:spTree>
    <p:extLst>
      <p:ext uri="{BB962C8B-B14F-4D97-AF65-F5344CB8AC3E}">
        <p14:creationId xmlns:p14="http://schemas.microsoft.com/office/powerpoint/2010/main" val="465149623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8000" dirty="0" smtClean="0"/>
              <a:t>Käthes-Krasse-Sägeasse</a:t>
            </a:r>
            <a:endParaRPr lang="de-DE" sz="8800" dirty="0"/>
          </a:p>
        </p:txBody>
      </p:sp>
      <p:pic>
        <p:nvPicPr>
          <p:cNvPr id="4" name="Grafik 3"/>
          <p:cNvPicPr/>
          <p:nvPr/>
        </p:nvPicPr>
        <p:blipFill>
          <a:blip r:embed="rId2"/>
          <a:stretch>
            <a:fillRect/>
          </a:stretch>
        </p:blipFill>
        <p:spPr>
          <a:xfrm>
            <a:off x="8631555" y="3523478"/>
            <a:ext cx="2386965" cy="238125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98" y="975970"/>
            <a:ext cx="10421804" cy="4906060"/>
          </a:xfrm>
          <a:prstGeom prst="rect">
            <a:avLst/>
          </a:prstGeom>
        </p:spPr>
      </p:pic>
      <p:pic>
        <p:nvPicPr>
          <p:cNvPr id="5" name="Grafik 4"/>
          <p:cNvPicPr/>
          <p:nvPr/>
        </p:nvPicPr>
        <p:blipFill>
          <a:blip r:embed="rId4"/>
          <a:stretch>
            <a:fillRect/>
          </a:stretch>
        </p:blipFill>
        <p:spPr>
          <a:xfrm>
            <a:off x="3812406" y="252664"/>
            <a:ext cx="4436444" cy="629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041108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8000" dirty="0" smtClean="0"/>
              <a:t>Käthes-Krasse-Sägeasse</a:t>
            </a:r>
            <a:endParaRPr lang="de-DE" sz="8800" dirty="0"/>
          </a:p>
        </p:txBody>
      </p:sp>
      <p:pic>
        <p:nvPicPr>
          <p:cNvPr id="4" name="Grafik 3"/>
          <p:cNvPicPr/>
          <p:nvPr/>
        </p:nvPicPr>
        <p:blipFill>
          <a:blip r:embed="rId2"/>
          <a:stretch>
            <a:fillRect/>
          </a:stretch>
        </p:blipFill>
        <p:spPr>
          <a:xfrm>
            <a:off x="8631555" y="3523478"/>
            <a:ext cx="2386965" cy="238125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98" y="975970"/>
            <a:ext cx="10421804" cy="4906060"/>
          </a:xfrm>
          <a:prstGeom prst="rect">
            <a:avLst/>
          </a:prstGeom>
        </p:spPr>
      </p:pic>
      <p:pic>
        <p:nvPicPr>
          <p:cNvPr id="5" name="Grafik 4"/>
          <p:cNvPicPr/>
          <p:nvPr/>
        </p:nvPicPr>
        <p:blipFill rotWithShape="1">
          <a:blip r:embed="rId4"/>
          <a:srcRect t="12446" b="14228"/>
          <a:stretch/>
        </p:blipFill>
        <p:spPr bwMode="auto">
          <a:xfrm>
            <a:off x="3215640" y="613092"/>
            <a:ext cx="5760720" cy="56318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10837200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8000" dirty="0" smtClean="0"/>
              <a:t>Käthes-Krasse-Sägeasse</a:t>
            </a:r>
            <a:endParaRPr lang="de-DE" sz="8800" dirty="0"/>
          </a:p>
        </p:txBody>
      </p:sp>
      <p:pic>
        <p:nvPicPr>
          <p:cNvPr id="4" name="Grafik 3"/>
          <p:cNvPicPr/>
          <p:nvPr/>
        </p:nvPicPr>
        <p:blipFill>
          <a:blip r:embed="rId2"/>
          <a:stretch>
            <a:fillRect/>
          </a:stretch>
        </p:blipFill>
        <p:spPr>
          <a:xfrm>
            <a:off x="8631555" y="3523478"/>
            <a:ext cx="2386965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773168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de-DE" sz="8000" dirty="0" smtClean="0"/>
              <a:t>Handgemachte Uhren – Einzelanfertigungen aus Schülerhand</a:t>
            </a:r>
            <a:endParaRPr lang="de-DE" sz="8800" dirty="0"/>
          </a:p>
        </p:txBody>
      </p:sp>
      <p:pic>
        <p:nvPicPr>
          <p:cNvPr id="4" name="Grafik 3"/>
          <p:cNvPicPr/>
          <p:nvPr/>
        </p:nvPicPr>
        <p:blipFill>
          <a:blip r:embed="rId2"/>
          <a:stretch>
            <a:fillRect/>
          </a:stretch>
        </p:blipFill>
        <p:spPr>
          <a:xfrm>
            <a:off x="8978064" y="3725609"/>
            <a:ext cx="2386965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695833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8000" dirty="0" smtClean="0"/>
              <a:t>Käthes-Krasse-Sägeasse</a:t>
            </a:r>
            <a:endParaRPr lang="de-DE" sz="8800" dirty="0"/>
          </a:p>
        </p:txBody>
      </p:sp>
      <p:pic>
        <p:nvPicPr>
          <p:cNvPr id="4" name="Grafik 3"/>
          <p:cNvPicPr/>
          <p:nvPr/>
        </p:nvPicPr>
        <p:blipFill>
          <a:blip r:embed="rId2"/>
          <a:stretch>
            <a:fillRect/>
          </a:stretch>
        </p:blipFill>
        <p:spPr>
          <a:xfrm>
            <a:off x="8631555" y="3523478"/>
            <a:ext cx="2386965" cy="238125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98" y="975970"/>
            <a:ext cx="10421804" cy="4906060"/>
          </a:xfrm>
          <a:prstGeom prst="rect">
            <a:avLst/>
          </a:prstGeom>
        </p:spPr>
      </p:pic>
      <p:pic>
        <p:nvPicPr>
          <p:cNvPr id="5" name="Grafik 4"/>
          <p:cNvPicPr/>
          <p:nvPr/>
        </p:nvPicPr>
        <p:blipFill>
          <a:blip r:embed="rId4"/>
          <a:stretch>
            <a:fillRect/>
          </a:stretch>
        </p:blipFill>
        <p:spPr>
          <a:xfrm>
            <a:off x="3215640" y="434975"/>
            <a:ext cx="5760720" cy="598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511530"/>
      </p:ext>
    </p:extLst>
  </p:cSld>
  <p:clrMapOvr>
    <a:masterClrMapping/>
  </p:clrMapOvr>
  <p:transition spd="slow" advClick="0" advTm="5000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8000" dirty="0" smtClean="0"/>
              <a:t>Käthes-Krasse-Sägeasse</a:t>
            </a:r>
            <a:endParaRPr lang="de-DE" sz="8800" dirty="0"/>
          </a:p>
        </p:txBody>
      </p:sp>
      <p:pic>
        <p:nvPicPr>
          <p:cNvPr id="4" name="Grafik 3"/>
          <p:cNvPicPr/>
          <p:nvPr/>
        </p:nvPicPr>
        <p:blipFill>
          <a:blip r:embed="rId2"/>
          <a:stretch>
            <a:fillRect/>
          </a:stretch>
        </p:blipFill>
        <p:spPr>
          <a:xfrm>
            <a:off x="8631555" y="3523478"/>
            <a:ext cx="2386965" cy="238125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98" y="975970"/>
            <a:ext cx="10421804" cy="4906060"/>
          </a:xfrm>
          <a:prstGeom prst="rect">
            <a:avLst/>
          </a:prstGeom>
        </p:spPr>
      </p:pic>
      <p:pic>
        <p:nvPicPr>
          <p:cNvPr id="5" name="Grafik 4"/>
          <p:cNvPicPr/>
          <p:nvPr/>
        </p:nvPicPr>
        <p:blipFill>
          <a:blip r:embed="rId4"/>
          <a:stretch>
            <a:fillRect/>
          </a:stretch>
        </p:blipFill>
        <p:spPr>
          <a:xfrm>
            <a:off x="2287270" y="548640"/>
            <a:ext cx="7617460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624881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8000" dirty="0" smtClean="0"/>
              <a:t>Käthes-Krasse-Sägeasse</a:t>
            </a:r>
            <a:endParaRPr lang="de-DE" sz="8800" dirty="0"/>
          </a:p>
        </p:txBody>
      </p:sp>
      <p:pic>
        <p:nvPicPr>
          <p:cNvPr id="4" name="Grafik 3"/>
          <p:cNvPicPr/>
          <p:nvPr/>
        </p:nvPicPr>
        <p:blipFill>
          <a:blip r:embed="rId2"/>
          <a:stretch>
            <a:fillRect/>
          </a:stretch>
        </p:blipFill>
        <p:spPr>
          <a:xfrm>
            <a:off x="8631555" y="3523478"/>
            <a:ext cx="2386965" cy="238125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98" y="975970"/>
            <a:ext cx="10421804" cy="4906060"/>
          </a:xfrm>
          <a:prstGeom prst="rect">
            <a:avLst/>
          </a:prstGeom>
        </p:spPr>
      </p:pic>
      <p:pic>
        <p:nvPicPr>
          <p:cNvPr id="5" name="Grafik 4"/>
          <p:cNvPicPr/>
          <p:nvPr/>
        </p:nvPicPr>
        <p:blipFill>
          <a:blip r:embed="rId4"/>
          <a:stretch>
            <a:fillRect/>
          </a:stretch>
        </p:blipFill>
        <p:spPr>
          <a:xfrm>
            <a:off x="3390900" y="469265"/>
            <a:ext cx="5410200" cy="591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564805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8000" dirty="0" smtClean="0"/>
              <a:t>Preise von 25€ - 50€</a:t>
            </a:r>
            <a:endParaRPr lang="de-DE" sz="8800" dirty="0"/>
          </a:p>
        </p:txBody>
      </p:sp>
      <p:pic>
        <p:nvPicPr>
          <p:cNvPr id="4" name="Grafik 3"/>
          <p:cNvPicPr/>
          <p:nvPr/>
        </p:nvPicPr>
        <p:blipFill>
          <a:blip r:embed="rId2"/>
          <a:stretch>
            <a:fillRect/>
          </a:stretch>
        </p:blipFill>
        <p:spPr>
          <a:xfrm>
            <a:off x="8631555" y="3523478"/>
            <a:ext cx="2386965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21810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8000" dirty="0" smtClean="0"/>
              <a:t>Käthes-Krasse-Sägeasse</a:t>
            </a:r>
            <a:endParaRPr lang="de-DE" sz="8800" dirty="0"/>
          </a:p>
        </p:txBody>
      </p:sp>
      <p:pic>
        <p:nvPicPr>
          <p:cNvPr id="4" name="Grafik 3"/>
          <p:cNvPicPr/>
          <p:nvPr/>
        </p:nvPicPr>
        <p:blipFill>
          <a:blip r:embed="rId2"/>
          <a:stretch>
            <a:fillRect/>
          </a:stretch>
        </p:blipFill>
        <p:spPr>
          <a:xfrm>
            <a:off x="8631555" y="3523478"/>
            <a:ext cx="2386965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533166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de-DE" sz="8000" dirty="0" smtClean="0"/>
              <a:t>Handgemachte Uhren – Einzelanfertigungen aus Schülerhand</a:t>
            </a:r>
            <a:endParaRPr lang="de-DE" sz="8800" dirty="0"/>
          </a:p>
        </p:txBody>
      </p:sp>
      <p:pic>
        <p:nvPicPr>
          <p:cNvPr id="4" name="Grafik 3"/>
          <p:cNvPicPr/>
          <p:nvPr/>
        </p:nvPicPr>
        <p:blipFill>
          <a:blip r:embed="rId2"/>
          <a:stretch>
            <a:fillRect/>
          </a:stretch>
        </p:blipFill>
        <p:spPr>
          <a:xfrm>
            <a:off x="8978064" y="3725609"/>
            <a:ext cx="2386965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371954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8000" dirty="0" smtClean="0"/>
              <a:t>Käthes-Krasse-Sägeasse</a:t>
            </a:r>
            <a:endParaRPr lang="de-DE" sz="8800" dirty="0"/>
          </a:p>
        </p:txBody>
      </p:sp>
      <p:pic>
        <p:nvPicPr>
          <p:cNvPr id="4" name="Grafik 3"/>
          <p:cNvPicPr/>
          <p:nvPr/>
        </p:nvPicPr>
        <p:blipFill>
          <a:blip r:embed="rId2"/>
          <a:stretch>
            <a:fillRect/>
          </a:stretch>
        </p:blipFill>
        <p:spPr>
          <a:xfrm>
            <a:off x="8631555" y="3523478"/>
            <a:ext cx="2386965" cy="238125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98" y="975970"/>
            <a:ext cx="10421804" cy="4906060"/>
          </a:xfrm>
          <a:prstGeom prst="rect">
            <a:avLst/>
          </a:prstGeom>
        </p:spPr>
      </p:pic>
      <p:sp>
        <p:nvSpPr>
          <p:cNvPr id="6" name="Textfeld 2"/>
          <p:cNvSpPr txBox="1">
            <a:spLocks noChangeArrowheads="1"/>
          </p:cNvSpPr>
          <p:nvPr/>
        </p:nvSpPr>
        <p:spPr bwMode="auto">
          <a:xfrm>
            <a:off x="1739900" y="98238"/>
            <a:ext cx="8590280" cy="64960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3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Ideen – Umsetzung möglich</a:t>
            </a:r>
            <a:endParaRPr lang="de-DE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Grafik 6"/>
          <p:cNvPicPr/>
          <p:nvPr/>
        </p:nvPicPr>
        <p:blipFill>
          <a:blip r:embed="rId4"/>
          <a:stretch>
            <a:fillRect/>
          </a:stretch>
        </p:blipFill>
        <p:spPr>
          <a:xfrm>
            <a:off x="2967990" y="903823"/>
            <a:ext cx="5663565" cy="575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029059"/>
      </p:ext>
    </p:extLst>
  </p:cSld>
  <p:clrMapOvr>
    <a:masterClrMapping/>
  </p:clrMapOvr>
  <p:transition spd="slow" advClick="0" advTm="5000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8000" dirty="0" smtClean="0"/>
              <a:t>Käthes-Krasse-Sägeasse</a:t>
            </a:r>
            <a:endParaRPr lang="de-DE" sz="8800" dirty="0"/>
          </a:p>
        </p:txBody>
      </p:sp>
      <p:pic>
        <p:nvPicPr>
          <p:cNvPr id="4" name="Grafik 3"/>
          <p:cNvPicPr/>
          <p:nvPr/>
        </p:nvPicPr>
        <p:blipFill>
          <a:blip r:embed="rId2"/>
          <a:stretch>
            <a:fillRect/>
          </a:stretch>
        </p:blipFill>
        <p:spPr>
          <a:xfrm>
            <a:off x="8631555" y="3523478"/>
            <a:ext cx="2386965" cy="238125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98" y="975970"/>
            <a:ext cx="10421804" cy="4906060"/>
          </a:xfrm>
          <a:prstGeom prst="rect">
            <a:avLst/>
          </a:prstGeom>
        </p:spPr>
      </p:pic>
      <p:pic>
        <p:nvPicPr>
          <p:cNvPr id="7" name="Grafik 6"/>
          <p:cNvPicPr/>
          <p:nvPr/>
        </p:nvPicPr>
        <p:blipFill>
          <a:blip r:embed="rId4"/>
          <a:stretch>
            <a:fillRect/>
          </a:stretch>
        </p:blipFill>
        <p:spPr>
          <a:xfrm>
            <a:off x="3005906" y="423040"/>
            <a:ext cx="6058268" cy="5948546"/>
          </a:xfrm>
          <a:prstGeom prst="rect">
            <a:avLst/>
          </a:prstGeom>
        </p:spPr>
      </p:pic>
      <p:sp>
        <p:nvSpPr>
          <p:cNvPr id="6" name="Textfeld 2"/>
          <p:cNvSpPr txBox="1">
            <a:spLocks noChangeArrowheads="1"/>
          </p:cNvSpPr>
          <p:nvPr/>
        </p:nvSpPr>
        <p:spPr bwMode="auto">
          <a:xfrm>
            <a:off x="1739900" y="98238"/>
            <a:ext cx="8590280" cy="64960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3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Ideen – Umsetzung möglich</a:t>
            </a:r>
            <a:endParaRPr lang="de-DE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630731"/>
      </p:ext>
    </p:extLst>
  </p:cSld>
  <p:clrMapOvr>
    <a:masterClrMapping/>
  </p:clrMapOvr>
  <p:transition spd="slow" advClick="0" advTm="5000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8000" dirty="0" smtClean="0"/>
              <a:t>Käthes-Krasse-Sägeasse</a:t>
            </a:r>
            <a:endParaRPr lang="de-DE" sz="8800" dirty="0"/>
          </a:p>
        </p:txBody>
      </p:sp>
      <p:pic>
        <p:nvPicPr>
          <p:cNvPr id="4" name="Grafik 3"/>
          <p:cNvPicPr/>
          <p:nvPr/>
        </p:nvPicPr>
        <p:blipFill>
          <a:blip r:embed="rId2"/>
          <a:stretch>
            <a:fillRect/>
          </a:stretch>
        </p:blipFill>
        <p:spPr>
          <a:xfrm>
            <a:off x="8631555" y="3523478"/>
            <a:ext cx="2386965" cy="238125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98" y="975970"/>
            <a:ext cx="10421804" cy="4906060"/>
          </a:xfrm>
          <a:prstGeom prst="rect">
            <a:avLst/>
          </a:prstGeom>
        </p:spPr>
      </p:pic>
      <p:sp>
        <p:nvSpPr>
          <p:cNvPr id="6" name="Textfeld 2"/>
          <p:cNvSpPr txBox="1">
            <a:spLocks noChangeArrowheads="1"/>
          </p:cNvSpPr>
          <p:nvPr/>
        </p:nvSpPr>
        <p:spPr bwMode="auto">
          <a:xfrm>
            <a:off x="1739900" y="98238"/>
            <a:ext cx="8590280" cy="64960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3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Ideen – Umsetzung möglich</a:t>
            </a:r>
            <a:endParaRPr lang="de-DE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Grafik 6"/>
          <p:cNvPicPr/>
          <p:nvPr/>
        </p:nvPicPr>
        <p:blipFill>
          <a:blip r:embed="rId4"/>
          <a:stretch>
            <a:fillRect/>
          </a:stretch>
        </p:blipFill>
        <p:spPr>
          <a:xfrm>
            <a:off x="3076257" y="840740"/>
            <a:ext cx="6039485" cy="6017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439762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8000" dirty="0" smtClean="0"/>
              <a:t>Käthes-Krasse-Sägeasse</a:t>
            </a:r>
            <a:endParaRPr lang="de-DE" sz="8800" dirty="0"/>
          </a:p>
        </p:txBody>
      </p:sp>
      <p:pic>
        <p:nvPicPr>
          <p:cNvPr id="4" name="Grafik 3"/>
          <p:cNvPicPr/>
          <p:nvPr/>
        </p:nvPicPr>
        <p:blipFill>
          <a:blip r:embed="rId2"/>
          <a:stretch>
            <a:fillRect/>
          </a:stretch>
        </p:blipFill>
        <p:spPr>
          <a:xfrm>
            <a:off x="8631555" y="3523478"/>
            <a:ext cx="2386965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247833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de-DE" sz="8000" dirty="0" smtClean="0"/>
              <a:t>Handgemachte Uhren – Einzelanfertigungen aus Schülerhand</a:t>
            </a:r>
            <a:endParaRPr lang="de-DE" sz="8800" dirty="0"/>
          </a:p>
        </p:txBody>
      </p:sp>
      <p:pic>
        <p:nvPicPr>
          <p:cNvPr id="4" name="Grafik 3"/>
          <p:cNvPicPr/>
          <p:nvPr/>
        </p:nvPicPr>
        <p:blipFill>
          <a:blip r:embed="rId2"/>
          <a:stretch>
            <a:fillRect/>
          </a:stretch>
        </p:blipFill>
        <p:spPr>
          <a:xfrm>
            <a:off x="8978064" y="3725609"/>
            <a:ext cx="2386965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557573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8000" dirty="0" smtClean="0"/>
              <a:t>Käthes-Krasse-Sägeasse</a:t>
            </a:r>
            <a:endParaRPr lang="de-DE" sz="8800" dirty="0"/>
          </a:p>
        </p:txBody>
      </p:sp>
      <p:pic>
        <p:nvPicPr>
          <p:cNvPr id="4" name="Grafik 3"/>
          <p:cNvPicPr/>
          <p:nvPr/>
        </p:nvPicPr>
        <p:blipFill>
          <a:blip r:embed="rId2"/>
          <a:stretch>
            <a:fillRect/>
          </a:stretch>
        </p:blipFill>
        <p:spPr>
          <a:xfrm>
            <a:off x="8631555" y="3523478"/>
            <a:ext cx="2386965" cy="238125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98" y="975970"/>
            <a:ext cx="10421804" cy="4906060"/>
          </a:xfrm>
          <a:prstGeom prst="rect">
            <a:avLst/>
          </a:prstGeom>
        </p:spPr>
      </p:pic>
      <p:sp>
        <p:nvSpPr>
          <p:cNvPr id="6" name="Textfeld 2"/>
          <p:cNvSpPr txBox="1">
            <a:spLocks noChangeArrowheads="1"/>
          </p:cNvSpPr>
          <p:nvPr/>
        </p:nvSpPr>
        <p:spPr bwMode="auto">
          <a:xfrm>
            <a:off x="1739900" y="98238"/>
            <a:ext cx="8590280" cy="64960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3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Ideen – Umsetzung möglich</a:t>
            </a:r>
            <a:endParaRPr lang="de-DE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Grafik 6"/>
          <p:cNvPicPr/>
          <p:nvPr/>
        </p:nvPicPr>
        <p:blipFill>
          <a:blip r:embed="rId4"/>
          <a:stretch>
            <a:fillRect/>
          </a:stretch>
        </p:blipFill>
        <p:spPr>
          <a:xfrm>
            <a:off x="3437170" y="975970"/>
            <a:ext cx="5606415" cy="594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341933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8000" dirty="0" smtClean="0"/>
              <a:t>Käthes-Krasse-Sägeasse</a:t>
            </a:r>
            <a:endParaRPr lang="de-DE" sz="8800" dirty="0"/>
          </a:p>
        </p:txBody>
      </p:sp>
      <p:pic>
        <p:nvPicPr>
          <p:cNvPr id="4" name="Grafik 3"/>
          <p:cNvPicPr/>
          <p:nvPr/>
        </p:nvPicPr>
        <p:blipFill>
          <a:blip r:embed="rId2"/>
          <a:stretch>
            <a:fillRect/>
          </a:stretch>
        </p:blipFill>
        <p:spPr>
          <a:xfrm>
            <a:off x="8631555" y="3523478"/>
            <a:ext cx="2386965" cy="238125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98" y="975970"/>
            <a:ext cx="10421804" cy="4906060"/>
          </a:xfrm>
          <a:prstGeom prst="rect">
            <a:avLst/>
          </a:prstGeom>
        </p:spPr>
      </p:pic>
      <p:sp>
        <p:nvSpPr>
          <p:cNvPr id="6" name="Textfeld 2"/>
          <p:cNvSpPr txBox="1">
            <a:spLocks noChangeArrowheads="1"/>
          </p:cNvSpPr>
          <p:nvPr/>
        </p:nvSpPr>
        <p:spPr bwMode="auto">
          <a:xfrm>
            <a:off x="1739900" y="98238"/>
            <a:ext cx="8590280" cy="64960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3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Ideen – Umsetzung möglich</a:t>
            </a:r>
            <a:endParaRPr lang="de-DE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Grafik 6"/>
          <p:cNvPicPr/>
          <p:nvPr/>
        </p:nvPicPr>
        <p:blipFill>
          <a:blip r:embed="rId4"/>
          <a:stretch>
            <a:fillRect/>
          </a:stretch>
        </p:blipFill>
        <p:spPr>
          <a:xfrm>
            <a:off x="3211195" y="928475"/>
            <a:ext cx="5647690" cy="565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334467"/>
      </p:ext>
    </p:extLst>
  </p:cSld>
  <p:clrMapOvr>
    <a:masterClrMapping/>
  </p:clrMapOvr>
  <p:transition spd="slow" advClick="0" advTm="5000"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8000" dirty="0" smtClean="0"/>
              <a:t>Käthes-Krasse-Sägeasse</a:t>
            </a:r>
            <a:endParaRPr lang="de-DE" sz="8800" dirty="0"/>
          </a:p>
        </p:txBody>
      </p:sp>
      <p:pic>
        <p:nvPicPr>
          <p:cNvPr id="4" name="Grafik 3"/>
          <p:cNvPicPr/>
          <p:nvPr/>
        </p:nvPicPr>
        <p:blipFill>
          <a:blip r:embed="rId2"/>
          <a:stretch>
            <a:fillRect/>
          </a:stretch>
        </p:blipFill>
        <p:spPr>
          <a:xfrm>
            <a:off x="8631555" y="3523478"/>
            <a:ext cx="2386965" cy="238125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98" y="975970"/>
            <a:ext cx="10421804" cy="4906060"/>
          </a:xfrm>
          <a:prstGeom prst="rect">
            <a:avLst/>
          </a:prstGeom>
        </p:spPr>
      </p:pic>
      <p:sp>
        <p:nvSpPr>
          <p:cNvPr id="6" name="Textfeld 2"/>
          <p:cNvSpPr txBox="1">
            <a:spLocks noChangeArrowheads="1"/>
          </p:cNvSpPr>
          <p:nvPr/>
        </p:nvSpPr>
        <p:spPr bwMode="auto">
          <a:xfrm>
            <a:off x="1739900" y="98238"/>
            <a:ext cx="8590280" cy="64960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3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Ideen – Umsetzung möglich</a:t>
            </a:r>
            <a:endParaRPr lang="de-DE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Grafik 6"/>
          <p:cNvPicPr/>
          <p:nvPr/>
        </p:nvPicPr>
        <p:blipFill>
          <a:blip r:embed="rId4"/>
          <a:stretch>
            <a:fillRect/>
          </a:stretch>
        </p:blipFill>
        <p:spPr>
          <a:xfrm>
            <a:off x="3198996" y="975970"/>
            <a:ext cx="5916128" cy="560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7541"/>
      </p:ext>
    </p:extLst>
  </p:cSld>
  <p:clrMapOvr>
    <a:masterClrMapping/>
  </p:clrMapOvr>
  <p:transition spd="slow" advClick="0" advTm="5000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8000" dirty="0" smtClean="0"/>
              <a:t>Käthes-Krasse-Sägeasse</a:t>
            </a:r>
            <a:endParaRPr lang="de-DE" sz="8800" dirty="0"/>
          </a:p>
        </p:txBody>
      </p:sp>
      <p:pic>
        <p:nvPicPr>
          <p:cNvPr id="4" name="Grafik 3"/>
          <p:cNvPicPr/>
          <p:nvPr/>
        </p:nvPicPr>
        <p:blipFill>
          <a:blip r:embed="rId2"/>
          <a:stretch>
            <a:fillRect/>
          </a:stretch>
        </p:blipFill>
        <p:spPr>
          <a:xfrm>
            <a:off x="8631555" y="3523478"/>
            <a:ext cx="2386965" cy="238125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98" y="975970"/>
            <a:ext cx="10421804" cy="4906060"/>
          </a:xfrm>
          <a:prstGeom prst="rect">
            <a:avLst/>
          </a:prstGeom>
        </p:spPr>
      </p:pic>
      <p:pic>
        <p:nvPicPr>
          <p:cNvPr id="6" name="Grafik 5"/>
          <p:cNvPicPr/>
          <p:nvPr/>
        </p:nvPicPr>
        <p:blipFill>
          <a:blip r:embed="rId4"/>
          <a:stretch>
            <a:fillRect/>
          </a:stretch>
        </p:blipFill>
        <p:spPr>
          <a:xfrm>
            <a:off x="3644582" y="470853"/>
            <a:ext cx="4902835" cy="5916295"/>
          </a:xfrm>
          <a:prstGeom prst="rect">
            <a:avLst/>
          </a:prstGeom>
        </p:spPr>
      </p:pic>
      <p:sp>
        <p:nvSpPr>
          <p:cNvPr id="7" name="Titel 1"/>
          <p:cNvSpPr txBox="1">
            <a:spLocks/>
          </p:cNvSpPr>
          <p:nvPr/>
        </p:nvSpPr>
        <p:spPr>
          <a:xfrm>
            <a:off x="6095999" y="4370646"/>
            <a:ext cx="1884145" cy="15227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5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8000" smtClean="0"/>
              <a:t>25 €</a:t>
            </a:r>
            <a:endParaRPr lang="de-DE" sz="8800" dirty="0"/>
          </a:p>
        </p:txBody>
      </p:sp>
    </p:spTree>
    <p:extLst>
      <p:ext uri="{BB962C8B-B14F-4D97-AF65-F5344CB8AC3E}">
        <p14:creationId xmlns:p14="http://schemas.microsoft.com/office/powerpoint/2010/main" val="2116925895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8000" dirty="0" smtClean="0"/>
              <a:t>Käthes-Krasse-Sägeasse</a:t>
            </a:r>
            <a:endParaRPr lang="de-DE" sz="8800" dirty="0"/>
          </a:p>
        </p:txBody>
      </p:sp>
      <p:pic>
        <p:nvPicPr>
          <p:cNvPr id="4" name="Grafik 3"/>
          <p:cNvPicPr/>
          <p:nvPr/>
        </p:nvPicPr>
        <p:blipFill>
          <a:blip r:embed="rId2"/>
          <a:stretch>
            <a:fillRect/>
          </a:stretch>
        </p:blipFill>
        <p:spPr>
          <a:xfrm>
            <a:off x="8631555" y="3523478"/>
            <a:ext cx="2386965" cy="238125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98" y="975970"/>
            <a:ext cx="10421804" cy="4906060"/>
          </a:xfrm>
          <a:prstGeom prst="rect">
            <a:avLst/>
          </a:prstGeom>
        </p:spPr>
      </p:pic>
      <p:sp>
        <p:nvSpPr>
          <p:cNvPr id="6" name="Textfeld 2"/>
          <p:cNvSpPr txBox="1">
            <a:spLocks noChangeArrowheads="1"/>
          </p:cNvSpPr>
          <p:nvPr/>
        </p:nvSpPr>
        <p:spPr bwMode="auto">
          <a:xfrm>
            <a:off x="1739900" y="98238"/>
            <a:ext cx="8590280" cy="64960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3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Ideen – Umsetzung möglich</a:t>
            </a:r>
            <a:endParaRPr lang="de-DE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Grafik 6"/>
          <p:cNvPicPr/>
          <p:nvPr/>
        </p:nvPicPr>
        <p:blipFill rotWithShape="1">
          <a:blip r:embed="rId4"/>
          <a:srcRect l="4001" t="8809" r="5995" b="3097"/>
          <a:stretch/>
        </p:blipFill>
        <p:spPr bwMode="auto">
          <a:xfrm>
            <a:off x="3324192" y="1183272"/>
            <a:ext cx="5733181" cy="54004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10654636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8000" dirty="0" smtClean="0"/>
              <a:t>Käthes-Krasse-Sägeasse</a:t>
            </a:r>
            <a:endParaRPr lang="de-DE" sz="8800" dirty="0"/>
          </a:p>
        </p:txBody>
      </p:sp>
      <p:pic>
        <p:nvPicPr>
          <p:cNvPr id="4" name="Grafik 3"/>
          <p:cNvPicPr/>
          <p:nvPr/>
        </p:nvPicPr>
        <p:blipFill>
          <a:blip r:embed="rId2"/>
          <a:stretch>
            <a:fillRect/>
          </a:stretch>
        </p:blipFill>
        <p:spPr>
          <a:xfrm>
            <a:off x="8631555" y="3523478"/>
            <a:ext cx="2386965" cy="238125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98" y="975970"/>
            <a:ext cx="10421804" cy="4906060"/>
          </a:xfrm>
          <a:prstGeom prst="rect">
            <a:avLst/>
          </a:prstGeom>
        </p:spPr>
      </p:pic>
      <p:pic>
        <p:nvPicPr>
          <p:cNvPr id="5" name="Grafik 4"/>
          <p:cNvPicPr/>
          <p:nvPr/>
        </p:nvPicPr>
        <p:blipFill>
          <a:blip r:embed="rId4"/>
          <a:stretch>
            <a:fillRect/>
          </a:stretch>
        </p:blipFill>
        <p:spPr>
          <a:xfrm>
            <a:off x="3621722" y="130175"/>
            <a:ext cx="4948555" cy="659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341930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8000" dirty="0" smtClean="0"/>
              <a:t>Käthes-Krasse-Sägeasse</a:t>
            </a:r>
            <a:endParaRPr lang="de-DE" sz="8800" dirty="0"/>
          </a:p>
        </p:txBody>
      </p:sp>
      <p:pic>
        <p:nvPicPr>
          <p:cNvPr id="4" name="Grafik 3"/>
          <p:cNvPicPr/>
          <p:nvPr/>
        </p:nvPicPr>
        <p:blipFill>
          <a:blip r:embed="rId2"/>
          <a:stretch>
            <a:fillRect/>
          </a:stretch>
        </p:blipFill>
        <p:spPr>
          <a:xfrm>
            <a:off x="8631555" y="3523478"/>
            <a:ext cx="2386965" cy="238125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98" y="975970"/>
            <a:ext cx="10421804" cy="4906060"/>
          </a:xfrm>
          <a:prstGeom prst="rect">
            <a:avLst/>
          </a:prstGeom>
        </p:spPr>
      </p:pic>
      <p:pic>
        <p:nvPicPr>
          <p:cNvPr id="5" name="Grafik 4"/>
          <p:cNvPicPr/>
          <p:nvPr/>
        </p:nvPicPr>
        <p:blipFill>
          <a:blip r:embed="rId4"/>
          <a:stretch>
            <a:fillRect/>
          </a:stretch>
        </p:blipFill>
        <p:spPr>
          <a:xfrm>
            <a:off x="3215640" y="328613"/>
            <a:ext cx="5760720" cy="6200775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7236406" y="5342951"/>
            <a:ext cx="1884145" cy="15227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5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8000" dirty="0" smtClean="0"/>
              <a:t>25 €</a:t>
            </a:r>
            <a:endParaRPr lang="de-DE" sz="8800" dirty="0"/>
          </a:p>
        </p:txBody>
      </p:sp>
    </p:spTree>
    <p:extLst>
      <p:ext uri="{BB962C8B-B14F-4D97-AF65-F5344CB8AC3E}">
        <p14:creationId xmlns:p14="http://schemas.microsoft.com/office/powerpoint/2010/main" val="3310395417"/>
      </p:ext>
    </p:extLst>
  </p:cSld>
  <p:clrMapOvr>
    <a:masterClrMapping/>
  </p:clrMapOvr>
  <p:transition spd="slow" advClick="0" advTm="5000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8000" dirty="0" smtClean="0"/>
              <a:t>Käthes-Krasse-Sägeasse</a:t>
            </a:r>
            <a:endParaRPr lang="de-DE" sz="8800" dirty="0"/>
          </a:p>
        </p:txBody>
      </p:sp>
      <p:pic>
        <p:nvPicPr>
          <p:cNvPr id="4" name="Grafik 3"/>
          <p:cNvPicPr/>
          <p:nvPr/>
        </p:nvPicPr>
        <p:blipFill>
          <a:blip r:embed="rId2"/>
          <a:stretch>
            <a:fillRect/>
          </a:stretch>
        </p:blipFill>
        <p:spPr>
          <a:xfrm>
            <a:off x="8631555" y="3523478"/>
            <a:ext cx="2386965" cy="238125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98" y="975970"/>
            <a:ext cx="10421804" cy="4906060"/>
          </a:xfrm>
          <a:prstGeom prst="rect">
            <a:avLst/>
          </a:prstGeom>
        </p:spPr>
      </p:pic>
      <p:pic>
        <p:nvPicPr>
          <p:cNvPr id="5" name="Grafik 4"/>
          <p:cNvPicPr/>
          <p:nvPr/>
        </p:nvPicPr>
        <p:blipFill>
          <a:blip r:embed="rId4"/>
          <a:stretch>
            <a:fillRect/>
          </a:stretch>
        </p:blipFill>
        <p:spPr>
          <a:xfrm>
            <a:off x="3215640" y="494348"/>
            <a:ext cx="5760720" cy="5869305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5358940" y="4468031"/>
            <a:ext cx="1884145" cy="15227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5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8000" smtClean="0"/>
              <a:t>25 €</a:t>
            </a:r>
            <a:endParaRPr lang="de-DE" sz="8800" dirty="0"/>
          </a:p>
        </p:txBody>
      </p:sp>
    </p:spTree>
    <p:extLst>
      <p:ext uri="{BB962C8B-B14F-4D97-AF65-F5344CB8AC3E}">
        <p14:creationId xmlns:p14="http://schemas.microsoft.com/office/powerpoint/2010/main" val="3725211079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8000" dirty="0" smtClean="0"/>
              <a:t>Käthes-Krasse-Sägeasse</a:t>
            </a:r>
            <a:endParaRPr lang="de-DE" sz="8800" dirty="0"/>
          </a:p>
        </p:txBody>
      </p:sp>
      <p:pic>
        <p:nvPicPr>
          <p:cNvPr id="4" name="Grafik 3"/>
          <p:cNvPicPr/>
          <p:nvPr/>
        </p:nvPicPr>
        <p:blipFill>
          <a:blip r:embed="rId2"/>
          <a:stretch>
            <a:fillRect/>
          </a:stretch>
        </p:blipFill>
        <p:spPr>
          <a:xfrm>
            <a:off x="8631555" y="3523478"/>
            <a:ext cx="2386965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003036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de-DE" sz="8000" dirty="0" smtClean="0"/>
              <a:t>Handgemachte Uhren – Einzelanfertigungen aus Schülerhand</a:t>
            </a:r>
            <a:endParaRPr lang="de-DE" sz="8800" dirty="0"/>
          </a:p>
        </p:txBody>
      </p:sp>
      <p:pic>
        <p:nvPicPr>
          <p:cNvPr id="4" name="Grafik 3"/>
          <p:cNvPicPr/>
          <p:nvPr/>
        </p:nvPicPr>
        <p:blipFill>
          <a:blip r:embed="rId2"/>
          <a:stretch>
            <a:fillRect/>
          </a:stretch>
        </p:blipFill>
        <p:spPr>
          <a:xfrm>
            <a:off x="8978064" y="3725609"/>
            <a:ext cx="2386965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061987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olzart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TM03090434[[fn=Holzart]]</Template>
  <TotalTime>0</TotalTime>
  <Words>131</Words>
  <Application>Microsoft Office PowerPoint</Application>
  <PresentationFormat>Breitbild</PresentationFormat>
  <Paragraphs>58</Paragraphs>
  <Slides>40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40</vt:i4>
      </vt:variant>
    </vt:vector>
  </HeadingPairs>
  <TitlesOfParts>
    <vt:vector size="46" baseType="lpstr">
      <vt:lpstr>Calibri</vt:lpstr>
      <vt:lpstr>Rockwell</vt:lpstr>
      <vt:lpstr>Rockwell Condensed</vt:lpstr>
      <vt:lpstr>Times New Roman</vt:lpstr>
      <vt:lpstr>Wingdings</vt:lpstr>
      <vt:lpstr>Holzart</vt:lpstr>
      <vt:lpstr>Käthes-Krasse-Sägeasse</vt:lpstr>
      <vt:lpstr>Handgemachte Uhren – Einzelanfertigungen aus Schülerhand</vt:lpstr>
      <vt:lpstr>Preise von 25€ - 50€</vt:lpstr>
      <vt:lpstr>Käthes-Krasse-Sägeasse</vt:lpstr>
      <vt:lpstr>Käthes-Krasse-Sägeasse</vt:lpstr>
      <vt:lpstr>Käthes-Krasse-Sägeasse</vt:lpstr>
      <vt:lpstr>Käthes-Krasse-Sägeasse</vt:lpstr>
      <vt:lpstr>Käthes-Krasse-Sägeasse</vt:lpstr>
      <vt:lpstr>Handgemachte Uhren – Einzelanfertigungen aus Schülerhand</vt:lpstr>
      <vt:lpstr>Käthes-Krasse-Sägeasse</vt:lpstr>
      <vt:lpstr>Käthes-Krasse-Sägeasse</vt:lpstr>
      <vt:lpstr>Käthes-Krasse-Sägeasse</vt:lpstr>
      <vt:lpstr>Käthes-Krasse-Sägeasse</vt:lpstr>
      <vt:lpstr>Käthes-Krasse-Sägeasse</vt:lpstr>
      <vt:lpstr>Handgemachte Uhren – Einzelanfertigungen aus Schülerhand</vt:lpstr>
      <vt:lpstr>Käthes-Krasse-Sägeasse</vt:lpstr>
      <vt:lpstr>Käthes-Krasse-Sägeasse</vt:lpstr>
      <vt:lpstr>Käthes-Krasse-Sägeasse</vt:lpstr>
      <vt:lpstr>Käthes-Krasse-Sägeasse</vt:lpstr>
      <vt:lpstr>Käthes-Krasse-Sägeasse</vt:lpstr>
      <vt:lpstr>Handgemachte Uhren – Einzelanfertigungen aus Schülerhand</vt:lpstr>
      <vt:lpstr>Käthes-Krasse-Sägeasse</vt:lpstr>
      <vt:lpstr>Käthes-Krasse-Sägeasse</vt:lpstr>
      <vt:lpstr>Käthes-Krasse-Sägeasse</vt:lpstr>
      <vt:lpstr>Käthes-Krasse-Sägeasse</vt:lpstr>
      <vt:lpstr>Handgemachte Uhren – Einzelanfertigungen aus Schülerhand</vt:lpstr>
      <vt:lpstr>Käthes-Krasse-Sägeasse</vt:lpstr>
      <vt:lpstr>Käthes-Krasse-Sägeasse</vt:lpstr>
      <vt:lpstr>Käthes-Krasse-Sägeasse</vt:lpstr>
      <vt:lpstr>Käthes-Krasse-Sägeasse</vt:lpstr>
      <vt:lpstr>Handgemachte Uhren – Einzelanfertigungen aus Schülerhand</vt:lpstr>
      <vt:lpstr>Käthes-Krasse-Sägeasse</vt:lpstr>
      <vt:lpstr>Käthes-Krasse-Sägeasse</vt:lpstr>
      <vt:lpstr>Käthes-Krasse-Sägeasse</vt:lpstr>
      <vt:lpstr>Käthes-Krasse-Sägeasse</vt:lpstr>
      <vt:lpstr>Handgemachte Uhren – Einzelanfertigungen aus Schülerhand</vt:lpstr>
      <vt:lpstr>Käthes-Krasse-Sägeasse</vt:lpstr>
      <vt:lpstr>Käthes-Krasse-Sägeasse</vt:lpstr>
      <vt:lpstr>Käthes-Krasse-Sägeasse</vt:lpstr>
      <vt:lpstr>Käthes-Krasse-Sägeasse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Käthes-Krasse-Sägeasse</dc:title>
  <dc:creator>Christoph Jung</dc:creator>
  <cp:lastModifiedBy>Christoph Jung</cp:lastModifiedBy>
  <cp:revision>16</cp:revision>
  <dcterms:created xsi:type="dcterms:W3CDTF">2020-12-02T08:04:14Z</dcterms:created>
  <dcterms:modified xsi:type="dcterms:W3CDTF">2020-12-02T08:28:51Z</dcterms:modified>
</cp:coreProperties>
</file>